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24" r:id="rId3"/>
    <p:sldId id="426" r:id="rId4"/>
    <p:sldId id="435" r:id="rId5"/>
    <p:sldId id="446" r:id="rId6"/>
    <p:sldId id="437" r:id="rId7"/>
    <p:sldId id="438" r:id="rId8"/>
    <p:sldId id="447" r:id="rId9"/>
    <p:sldId id="440" r:id="rId10"/>
    <p:sldId id="353" r:id="rId11"/>
    <p:sldId id="395" r:id="rId12"/>
    <p:sldId id="397" r:id="rId13"/>
    <p:sldId id="448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42" r:id="rId23"/>
    <p:sldId id="409" r:id="rId24"/>
    <p:sldId id="411" r:id="rId25"/>
    <p:sldId id="412" r:id="rId26"/>
    <p:sldId id="449" r:id="rId27"/>
    <p:sldId id="413" r:id="rId28"/>
    <p:sldId id="414" r:id="rId29"/>
    <p:sldId id="415" r:id="rId30"/>
    <p:sldId id="416" r:id="rId31"/>
    <p:sldId id="427" r:id="rId32"/>
    <p:sldId id="450" r:id="rId33"/>
    <p:sldId id="451" r:id="rId34"/>
    <p:sldId id="452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  <p14:sldId id="446"/>
          </p14:sldIdLst>
        </p14:section>
        <p14:section name="Web Basics Module" id="{AECFDD44-C66D-4670-BF03-A942FEC18DB3}">
          <p14:sldIdLst>
            <p14:sldId id="437"/>
            <p14:sldId id="438"/>
            <p14:sldId id="447"/>
            <p14:sldId id="440"/>
          </p14:sldIdLst>
        </p14:section>
        <p14:section name="Course Program" id="{5C3ACF25-2D5D-4556-AA4F-C04EF4F865B4}">
          <p14:sldIdLst>
            <p14:sldId id="353"/>
            <p14:sldId id="395"/>
          </p14:sldIdLst>
        </p14:section>
        <p14:section name="Trainers Team" id="{529C0FC0-85D1-413F-A408-951D1EA61DE8}">
          <p14:sldIdLst>
            <p14:sldId id="397"/>
            <p14:sldId id="448"/>
            <p14:sldId id="401"/>
          </p14:sldIdLst>
        </p14:section>
        <p14:section name="Course Details" id="{EBB723C3-F079-4345-9CE8-2FAAAAE75379}">
          <p14:sldIdLst>
            <p14:sldId id="402"/>
            <p14:sldId id="403"/>
            <p14:sldId id="404"/>
            <p14:sldId id="405"/>
          </p14:sldIdLst>
        </p14:section>
        <p14:section name="Evaluation and Exams" id="{B92E97C3-623B-4CEB-9BA3-A97FAECCCC4F}">
          <p14:sldIdLst>
            <p14:sldId id="406"/>
            <p14:sldId id="407"/>
            <p14:sldId id="408"/>
            <p14:sldId id="442"/>
            <p14:sldId id="409"/>
          </p14:sldIdLst>
        </p14:section>
        <p14:section name="Resources" id="{E1338D06-C096-4564-8C26-0E31F6149CAD}">
          <p14:sldIdLst>
            <p14:sldId id="411"/>
            <p14:sldId id="412"/>
            <p14:sldId id="449"/>
            <p14:sldId id="413"/>
            <p14:sldId id="414"/>
            <p14:sldId id="415"/>
            <p14:sldId id="416"/>
          </p14:sldIdLst>
        </p14:section>
        <p14:section name="Conclusion" id="{668BD41B-DB1B-4096-BB58-0C25E7CEA892}">
          <p14:sldIdLst>
            <p14:sldId id="427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533" autoAdjust="0"/>
  </p:normalViewPr>
  <p:slideViewPr>
    <p:cSldViewPr>
      <p:cViewPr varScale="1">
        <p:scale>
          <a:sx n="82" d="100"/>
          <a:sy n="82" d="100"/>
        </p:scale>
        <p:origin x="557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6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79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7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4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412" y="4953000"/>
            <a:ext cx="10668002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0412" y="5754968"/>
            <a:ext cx="10668002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846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e.b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dev.bg/" TargetMode="External"/><Relationship Id="rId2" Type="http://schemas.openxmlformats.org/officeDocument/2006/relationships/hyperlink" Target="http://techfest.softuni.b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urselab.net/" TargetMode="External"/><Relationship Id="rId5" Type="http://schemas.openxmlformats.org/officeDocument/2006/relationships/hyperlink" Target="https://zaednovchas.bg/" TargetMode="External"/><Relationship Id="rId4" Type="http://schemas.openxmlformats.org/officeDocument/2006/relationships/hyperlink" Target="http://www.introprogramming.info/" TargetMode="External"/><Relationship Id="rId9" Type="http://schemas.openxmlformats.org/officeDocument/2006/relationships/hyperlink" Target="http://2doit.co/agil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3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wordpress-basi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/categories/102/wordpress" TargetMode="External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www.facebook.com/groups/softuni.web.basics.may.201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wordpress" TargetMode="External"/><Relationship Id="rId2" Type="http://schemas.openxmlformats.org/officeDocument/2006/relationships/hyperlink" Target="https://blog.udemy.com/wordpress-tuto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www.smashingmagazine.com/2016/02/beginners-guide-creating-wordpress-websit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://freesubdomain.org/" TargetMode="External"/><Relationship Id="rId7" Type="http://schemas.openxmlformats.org/officeDocument/2006/relationships/hyperlink" Target="https://www.superhosting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www.apachefriends.org/" TargetMode="External"/><Relationship Id="rId4" Type="http://schemas.openxmlformats.org/officeDocument/2006/relationships/hyperlink" Target="https://www.000webhost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1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ordpress-basics" TargetMode="External"/><Relationship Id="rId7" Type="http://schemas.openxmlformats.org/officeDocument/2006/relationships/image" Target="../media/image1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9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1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urriculum" TargetMode="External"/><Relationship Id="rId2" Type="http://schemas.openxmlformats.org/officeDocument/2006/relationships/hyperlink" Target="https://softuni.bg/trainings/cours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094122" y="630409"/>
            <a:ext cx="7382341" cy="1513246"/>
          </a:xfrm>
        </p:spPr>
        <p:txBody>
          <a:bodyPr>
            <a:normAutofit/>
          </a:bodyPr>
          <a:lstStyle/>
          <a:p>
            <a:r>
              <a:rPr lang="en-US" dirty="0"/>
              <a:t>WordPress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041499"/>
            <a:ext cx="7382341" cy="701701"/>
          </a:xfrm>
        </p:spPr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812242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702392">
            <a:off x="5052301" y="3965011"/>
            <a:ext cx="1616084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</p:txBody>
      </p:sp>
      <p:pic>
        <p:nvPicPr>
          <p:cNvPr id="2052" name="Picture 4" descr="Свързано изображени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96" y="3352800"/>
            <a:ext cx="4677029" cy="2751194"/>
          </a:xfrm>
          <a:prstGeom prst="roundRect">
            <a:avLst>
              <a:gd name="adj" fmla="val 96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168" y="1650414"/>
            <a:ext cx="2505673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287645"/>
            <a:ext cx="11804822" cy="49607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WordPress Intro: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Installation</a:t>
            </a:r>
            <a:r>
              <a:rPr lang="en-US" dirty="0"/>
              <a:t>, Domains, Hosting, Edit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Themes</a:t>
            </a:r>
            <a:r>
              <a:rPr lang="en-US" dirty="0"/>
              <a:t>, Visual Editors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/>
              <a:t> – Forms, Galleries, Forums, eCommerce,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 WP Theme </a:t>
            </a:r>
            <a:r>
              <a:rPr lang="en-US" dirty="0"/>
              <a:t>with PHP and HTML+CSS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Workshop</a:t>
            </a:r>
            <a:r>
              <a:rPr lang="en-US" dirty="0"/>
              <a:t>: Building a Real Life WP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Consulting Day </a:t>
            </a:r>
            <a:r>
              <a:rPr lang="en-US" dirty="0"/>
              <a:t>– Students Get Help with Their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Public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Defenses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Basics – Course Topics</a:t>
            </a:r>
          </a:p>
        </p:txBody>
      </p: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955" y="6626"/>
            <a:ext cx="9577597" cy="1110780"/>
          </a:xfrm>
        </p:spPr>
        <p:txBody>
          <a:bodyPr/>
          <a:lstStyle/>
          <a:p>
            <a:r>
              <a:rPr lang="en-US" dirty="0"/>
              <a:t>Trainers Team</a:t>
            </a:r>
            <a:endParaRPr lang="bg-BG" dirty="0"/>
          </a:p>
        </p:txBody>
      </p:sp>
      <p:pic>
        <p:nvPicPr>
          <p:cNvPr id="5" name="Picture 2" descr="https://media.licdn.com/media/p/1/005/066/2bf/208d82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3212" y="1752600"/>
            <a:ext cx="3151358" cy="382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190413" y="1295400"/>
            <a:ext cx="7732799" cy="522960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</a:rPr>
              <a:t>Nikolay Bankin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Top performing student from the Software University (2014)</a:t>
            </a:r>
            <a:endParaRPr lang="bg-BG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4 years of programming experience mainly with</a:t>
            </a:r>
            <a:r>
              <a:rPr lang="bg-BG" dirty="0"/>
              <a:t> </a:t>
            </a:r>
            <a:r>
              <a:rPr lang="en-US" dirty="0"/>
              <a:t>Java, PHP, HTML, CSS</a:t>
            </a:r>
            <a:r>
              <a:rPr lang="bg-BG" dirty="0"/>
              <a:t> </a:t>
            </a:r>
            <a:r>
              <a:rPr lang="en-US" dirty="0"/>
              <a:t>and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noProof="1"/>
              <a:t>Teacher at TUES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/>
              <a:t>Teaching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assistants</a:t>
            </a:r>
          </a:p>
          <a:p>
            <a:pPr lvl="1"/>
            <a:r>
              <a:rPr lang="en-US" dirty="0"/>
              <a:t>Top students from </a:t>
            </a:r>
            <a:r>
              <a:rPr lang="en-US" noProof="1"/>
              <a:t>SoftUni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050059"/>
            <a:ext cx="3367200" cy="1921741"/>
          </a:xfrm>
          <a:prstGeom prst="rect">
            <a:avLst/>
          </a:prstGeom>
          <a:ln>
            <a:solidFill>
              <a:srgbClr val="64B0F0">
                <a:alpha val="49804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567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WordPress Basics: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(onsite +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10-20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Schedule: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20 July </a:t>
            </a:r>
            <a:r>
              <a:rPr lang="en-US" dirty="0"/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9 August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2017</a:t>
            </a:r>
          </a:p>
          <a:p>
            <a:pPr>
              <a:lnSpc>
                <a:spcPct val="110000"/>
              </a:lnSpc>
            </a:pPr>
            <a:r>
              <a:rPr lang="en-US" dirty="0"/>
              <a:t>Project </a:t>
            </a:r>
            <a:r>
              <a:rPr lang="en-US" dirty="0" smtClean="0"/>
              <a:t>Defenses: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19 August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2017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</a:t>
            </a:r>
            <a:r>
              <a:rPr lang="en-US" dirty="0" smtClean="0"/>
              <a:t>Wordpress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</a:t>
            </a:r>
            <a:r>
              <a:rPr lang="en-US" dirty="0"/>
              <a:t> is the world's #1 CMS (content management system)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WP powers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30%</a:t>
            </a:r>
            <a:r>
              <a:rPr lang="en-US" dirty="0" smtClean="0"/>
              <a:t> </a:t>
            </a:r>
            <a:r>
              <a:rPr lang="en-US" dirty="0"/>
              <a:t>of all Web sites</a:t>
            </a:r>
            <a:r>
              <a:rPr lang="bg-BG" dirty="0"/>
              <a:t> </a:t>
            </a:r>
            <a:r>
              <a:rPr lang="en-US" dirty="0"/>
              <a:t>in Internet </a:t>
            </a:r>
            <a:r>
              <a:rPr lang="en-US" dirty="0" smtClean="0"/>
              <a:t>(July </a:t>
            </a:r>
            <a:r>
              <a:rPr lang="en-US" dirty="0"/>
              <a:t>2017)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70+ millions web sites run WordPress </a:t>
            </a:r>
            <a:r>
              <a:rPr lang="en-US" dirty="0" smtClean="0"/>
              <a:t>(July </a:t>
            </a:r>
            <a:r>
              <a:rPr lang="en-US" dirty="0"/>
              <a:t>2017)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https://trends.builtwith.com/cms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</a:t>
            </a:r>
            <a:r>
              <a:rPr lang="en-US" dirty="0"/>
              <a:t>, open source software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WordPress Foundation: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Easy to use / customize / add functionalities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Thousands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WordPress?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7273" y="3886200"/>
            <a:ext cx="2311139" cy="23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4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English</a:t>
            </a:r>
            <a:r>
              <a:rPr lang="en-US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813836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574312"/>
            <a:ext cx="7185872" cy="820600"/>
          </a:xfrm>
        </p:spPr>
        <p:txBody>
          <a:bodyPr/>
          <a:lstStyle/>
          <a:p>
            <a:r>
              <a:rPr lang="en-US" dirty="0"/>
              <a:t>WordPress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13224"/>
            <a:ext cx="7185872" cy="688256"/>
          </a:xfrm>
        </p:spPr>
        <p:txBody>
          <a:bodyPr/>
          <a:lstStyle/>
          <a:p>
            <a:r>
              <a:rPr lang="en-US" dirty="0"/>
              <a:t>Evaluation Criteria</a:t>
            </a:r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708294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637478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project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Homework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</a:p>
          <a:p>
            <a:r>
              <a:rPr lang="en-US" dirty="0"/>
              <a:t>Forum activity – bonus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10%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</a:t>
            </a:r>
            <a:r>
              <a:rPr lang="en-US" dirty="0" smtClean="0"/>
              <a:t>“WordPress Basics"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98" y="4296680"/>
            <a:ext cx="3485214" cy="19517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198" y="1359844"/>
            <a:ext cx="3485214" cy="24715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1833039" y="4082483"/>
            <a:ext cx="3556559" cy="19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Web Basics Module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Course </a:t>
            </a:r>
            <a:r>
              <a:rPr lang="en-US" dirty="0"/>
              <a:t>Program</a:t>
            </a:r>
            <a:endParaRPr lang="bg-BG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736" y="1287480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4812" y="1256378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613" y="4114800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Build a modern WordPress Web Site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Live project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Web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Modern responsive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</a:t>
            </a:r>
          </a:p>
          <a:p>
            <a:pPr marL="1081088" lvl="2" indent="-398463"/>
            <a:r>
              <a:rPr lang="en-US" dirty="0"/>
              <a:t>Custom theme is also allowed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Meaningful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content</a:t>
            </a:r>
            <a:r>
              <a:rPr lang="en-US" dirty="0"/>
              <a:t> +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UX</a:t>
            </a:r>
          </a:p>
          <a:p>
            <a:pPr marL="1081088" lvl="2" indent="-398463"/>
            <a:r>
              <a:rPr lang="en-US" dirty="0"/>
              <a:t>Well organized navigation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/>
              <a:t>Correct use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plugins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Basics Practical Project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5869" y="4247182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5869" y="1275693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SoftUni Tech Fest – </a:t>
            </a:r>
            <a:r>
              <a:rPr lang="en-US" dirty="0">
                <a:hlinkClick r:id="rId2"/>
              </a:rPr>
              <a:t>http://techfest.softuni.bg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1" smtClean="0"/>
              <a:t>Nakov's</a:t>
            </a:r>
            <a:r>
              <a:rPr lang="en-US" dirty="0" smtClean="0"/>
              <a:t> </a:t>
            </a:r>
            <a:r>
              <a:rPr lang="en-US" dirty="0"/>
              <a:t>Blog – </a:t>
            </a:r>
            <a:r>
              <a:rPr lang="en-US" dirty="0">
                <a:hlinkClick r:id="rId3"/>
              </a:rPr>
              <a:t>http://www.nakov.com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Intro Programming Books – </a:t>
            </a:r>
            <a:r>
              <a:rPr lang="en-US" dirty="0">
                <a:hlinkClick r:id="rId4"/>
              </a:rPr>
              <a:t>http://www.introprogramming.info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Together in Class – </a:t>
            </a:r>
            <a:r>
              <a:rPr lang="en-US" dirty="0">
                <a:hlinkClick r:id="rId5"/>
              </a:rPr>
              <a:t>https://zaednovchas.bg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1"/>
              <a:t>CourseLab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http://courselab.net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DEV.BG – </a:t>
            </a:r>
            <a:r>
              <a:rPr lang="en-US" dirty="0">
                <a:hlinkClick r:id="rId7"/>
              </a:rPr>
              <a:t>http://dev.bg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Association of Software </a:t>
            </a:r>
            <a:r>
              <a:rPr lang="en-US" noProof="1" smtClean="0"/>
              <a:t>EngineersSE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>
                <a:hlinkClick r:id="rId8"/>
              </a:rPr>
              <a:t>http://www.ase.bg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2DoIT Conference – </a:t>
            </a:r>
            <a:r>
              <a:rPr lang="en-US" dirty="0">
                <a:hlinkClick r:id="rId9"/>
              </a:rPr>
              <a:t>http://2doit.co/agile/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Practical Projects</a:t>
            </a:r>
          </a:p>
        </p:txBody>
      </p:sp>
    </p:spTree>
    <p:extLst>
      <p:ext uri="{BB962C8B-B14F-4D97-AF65-F5344CB8AC3E}">
        <p14:creationId xmlns:p14="http://schemas.microsoft.com/office/powerpoint/2010/main" val="27555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WordPress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practice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days </a:t>
            </a:r>
            <a:r>
              <a:rPr lang="en-US" dirty="0"/>
              <a:t>after each lesson</a:t>
            </a:r>
          </a:p>
          <a:p>
            <a:r>
              <a:rPr lang="en-US" dirty="0"/>
              <a:t>Submission are accepted through: </a:t>
            </a:r>
            <a:r>
              <a:rPr lang="en-US" dirty="0">
                <a:hlinkClick r:id="rId2"/>
              </a:rPr>
              <a:t>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7723" y="3750479"/>
            <a:ext cx="2633089" cy="2633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Резултат с изображение за themeforest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7" y="2514600"/>
            <a:ext cx="2324100" cy="929638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2216" y="1257300"/>
            <a:ext cx="2324100" cy="952500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Wordpress Basics official </a:t>
            </a:r>
            <a:r>
              <a:rPr lang="en-US" dirty="0"/>
              <a:t>course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/>
              <a:t>Join 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all course exercises</a:t>
            </a:r>
          </a:p>
          <a:p>
            <a:pPr lvl="1"/>
            <a:r>
              <a:rPr lang="en-US" dirty="0"/>
              <a:t>Share source code / discuss ideas / help each 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65212" y="1924966"/>
            <a:ext cx="8991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https://softuni.bg/courses/wordpress-basics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6412" y="2995400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065212" y="5621090"/>
            <a:ext cx="100584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https://softuni.bg/forum/categories/102/wordpress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Wordpress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Group</a:t>
            </a:r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1253328" y="1976657"/>
            <a:ext cx="9678989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facebook.com/groups/softuni.web.basics.may.2017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33" y="3053036"/>
            <a:ext cx="8827181" cy="33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/>
              <a:t> and 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Slides </a:t>
            </a:r>
            <a:r>
              <a:rPr lang="en-US" dirty="0"/>
              <a:t>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5000"/>
              </a:lnSpc>
            </a:pPr>
            <a:r>
              <a:rPr lang="en-US" sz="3200" noProof="1"/>
              <a:t>Udemy</a:t>
            </a:r>
            <a:r>
              <a:rPr lang="en-US" sz="3200" dirty="0"/>
              <a:t> WordPress Tutorial</a:t>
            </a:r>
          </a:p>
          <a:p>
            <a:pPr lvl="1">
              <a:lnSpc>
                <a:spcPct val="115000"/>
              </a:lnSpc>
            </a:pPr>
            <a:r>
              <a:rPr lang="en-US" sz="3000" dirty="0">
                <a:hlinkClick r:id="rId2"/>
              </a:rPr>
              <a:t>https://blog.udemy.com/wordpress-tutorial/</a:t>
            </a:r>
            <a:endParaRPr lang="en-US" sz="3000" dirty="0"/>
          </a:p>
          <a:p>
            <a:pPr lvl="0">
              <a:lnSpc>
                <a:spcPct val="115000"/>
              </a:lnSpc>
              <a:spcBef>
                <a:spcPts val="1800"/>
              </a:spcBef>
            </a:pPr>
            <a:r>
              <a:rPr lang="en-US" sz="3200" dirty="0"/>
              <a:t>WP Course @ Tutorials Point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3"/>
              </a:rPr>
              <a:t>https://www.tutorialspoint.com/wordpress</a:t>
            </a:r>
            <a:endParaRPr lang="en-US" dirty="0"/>
          </a:p>
          <a:p>
            <a:pPr>
              <a:lnSpc>
                <a:spcPct val="115000"/>
              </a:lnSpc>
              <a:spcBef>
                <a:spcPts val="1800"/>
              </a:spcBef>
            </a:pPr>
            <a:r>
              <a:rPr lang="en-US" dirty="0"/>
              <a:t>Smashing Magazine WP Tutorial</a:t>
            </a:r>
          </a:p>
          <a:p>
            <a:pPr lvl="1">
              <a:lnSpc>
                <a:spcPct val="115000"/>
              </a:lnSpc>
            </a:pPr>
            <a:r>
              <a:rPr lang="en-US" dirty="0">
                <a:hlinkClick r:id="rId4"/>
              </a:rPr>
              <a:t>https://www.smashingmagazine.com/2016/02/beginners-guide-creating-wordpress-website/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Tutorials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118">
            <a:off x="8680731" y="1314329"/>
            <a:ext cx="2738202" cy="24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3276600"/>
            <a:ext cx="5715000" cy="2971800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recommend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to run a local WordPress instance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sz="3000" dirty="0"/>
              <a:t>We recommend purchasing your own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hosting</a:t>
            </a:r>
            <a:r>
              <a:rPr lang="en-US" sz="3000" dirty="0"/>
              <a:t> +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domain with a discount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Or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free hosting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</a:t>
            </a:r>
            <a:r>
              <a:rPr lang="en-US" dirty="0"/>
              <a:t>(for educational purposes </a:t>
            </a:r>
            <a:r>
              <a:rPr lang="en-US" dirty="0" smtClean="0"/>
              <a:t>only)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http://freesubdomain.org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https://www.000webhost.com</a:t>
            </a:r>
            <a:r>
              <a:rPr lang="en-US" dirty="0"/>
              <a:t>,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2050" name="Picture 2" descr="Резултат с изображение за xampp logo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5" y="1919173"/>
            <a:ext cx="4571998" cy="126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400" y="4094016"/>
            <a:ext cx="7690847" cy="9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"WordPress Basics"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Creating</a:t>
            </a:r>
            <a:r>
              <a:rPr lang="bg-BG" sz="3000" dirty="0"/>
              <a:t> </a:t>
            </a:r>
            <a:r>
              <a:rPr lang="en-US" sz="3000" dirty="0"/>
              <a:t>modern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WordPress Web Sites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WP installation, domains, hosting, creating</a:t>
            </a:r>
            <a:br>
              <a:rPr lang="en-US" sz="3000" dirty="0"/>
            </a:br>
            <a:r>
              <a:rPr lang="en-US" sz="3000" dirty="0"/>
              <a:t>content, WP themes, WP plugins, custom themes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Build your own WordPress Web site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tutorials,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3" y="1242378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847012" y="4452301"/>
            <a:ext cx="3544199" cy="1872299"/>
            <a:chOff x="998778" y="2709000"/>
            <a:chExt cx="7687634" cy="3510730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WordPress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Basics – Course 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softuni.bg/courses/wordpress-basics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54944"/>
            <a:ext cx="2763622" cy="940328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7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2246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38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093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0402" y="4773698"/>
            <a:ext cx="8938472" cy="820600"/>
          </a:xfrm>
        </p:spPr>
        <p:txBody>
          <a:bodyPr/>
          <a:lstStyle/>
          <a:p>
            <a:r>
              <a:rPr lang="en-US" dirty="0"/>
              <a:t>Web Basics Module @ SoftUni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47064" y="5681766"/>
            <a:ext cx="10605148" cy="719034"/>
          </a:xfrm>
        </p:spPr>
        <p:txBody>
          <a:bodyPr/>
          <a:lstStyle/>
          <a:p>
            <a:r>
              <a:rPr lang="en-US" dirty="0"/>
              <a:t>4 Months Web Front-End Basics Training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63" y="932718"/>
            <a:ext cx="6778499" cy="348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months </a:t>
            </a:r>
            <a:r>
              <a:rPr lang="en-US" dirty="0"/>
              <a:t>intensive front-end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times weekly</a:t>
            </a:r>
            <a:r>
              <a:rPr lang="en-US" dirty="0"/>
              <a:t>, lots of live coding and exercises</a:t>
            </a:r>
          </a:p>
          <a:p>
            <a:pPr>
              <a:spcBef>
                <a:spcPts val="1800"/>
              </a:spcBef>
            </a:pPr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Fundamentals </a:t>
            </a:r>
            <a:r>
              <a:rPr lang="en-US" dirty="0"/>
              <a:t>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+ CSS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HTML, document structure, CSS, selectors, rules, presentation and positioning, landing pages, forms, responsive design, transitions, animations, practical exam</a:t>
            </a:r>
          </a:p>
          <a:p>
            <a:pPr>
              <a:spcBef>
                <a:spcPts val="1800"/>
              </a:spcBef>
            </a:pPr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Basics</a:t>
            </a:r>
          </a:p>
          <a:p>
            <a:pPr lvl="1"/>
            <a:r>
              <a:rPr lang="en-US" dirty="0"/>
              <a:t>CMS systems, WordPress, hosting, install and configure, create / edit content, themes, plugins, custom themes, practical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Basics: Module Goals</a:t>
            </a:r>
          </a:p>
        </p:txBody>
      </p:sp>
    </p:spTree>
    <p:extLst>
      <p:ext uri="{BB962C8B-B14F-4D97-AF65-F5344CB8AC3E}">
        <p14:creationId xmlns:p14="http://schemas.microsoft.com/office/powerpoint/2010/main" val="204420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Basics Module at </a:t>
            </a:r>
            <a:r>
              <a:rPr lang="en-US" noProof="1"/>
              <a:t>SoftUni</a:t>
            </a:r>
            <a:r>
              <a:rPr lang="en-US" dirty="0"/>
              <a:t> – Timeline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88573" y="2859896"/>
            <a:ext cx="3663938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prstClr val="black"/>
                </a:solidFill>
              </a:rPr>
              <a:t>WordPress Basics</a:t>
            </a:r>
            <a:endParaRPr lang="bg-BG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final project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3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20-July-2017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Project Defense: 19-August-2017</a:t>
            </a:r>
            <a:endParaRPr lang="bg-BG" sz="1800" dirty="0">
              <a:solidFill>
                <a:prstClr val="black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60412" y="2859898"/>
            <a:ext cx="5212080" cy="3524754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Fundamentals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(HTML &amp; CSS)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Lessons</a:t>
            </a:r>
            <a:r>
              <a:rPr lang="bg-BG" sz="1800" dirty="0">
                <a:solidFill>
                  <a:prstClr val="black"/>
                </a:solidFill>
              </a:rPr>
              <a:t> + </a:t>
            </a:r>
            <a:r>
              <a:rPr lang="en-US" sz="1800" dirty="0">
                <a:solidFill>
                  <a:prstClr val="black"/>
                </a:solidFill>
              </a:rPr>
              <a:t>exercises + team work + exam</a:t>
            </a:r>
            <a:endParaRPr lang="bg-BG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9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weeks</a:t>
            </a:r>
            <a:r>
              <a:rPr lang="bg-BG" sz="1800" dirty="0">
                <a:solidFill>
                  <a:prstClr val="black"/>
                </a:solidFill>
              </a:rPr>
              <a:t> * </a:t>
            </a:r>
            <a:r>
              <a:rPr lang="en-US" sz="1800" dirty="0">
                <a:solidFill>
                  <a:prstClr val="black"/>
                </a:solidFill>
              </a:rPr>
              <a:t>2</a:t>
            </a:r>
            <a:r>
              <a:rPr lang="bg-BG" sz="1800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black"/>
                </a:solidFill>
              </a:rPr>
              <a:t>times / week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6 credits</a:t>
            </a: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Start: 19-May</a:t>
            </a:r>
            <a:r>
              <a:rPr lang="en-US" sz="1800" dirty="0"/>
              <a:t>-2017</a:t>
            </a:r>
            <a:endParaRPr lang="en-US" sz="1800" dirty="0">
              <a:solidFill>
                <a:prstClr val="black"/>
              </a:solidFill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</a:rPr>
              <a:t>Final exam: 16-July-2017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49120" y="2859896"/>
            <a:ext cx="1497252" cy="352475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200" b="1" dirty="0">
                <a:solidFill>
                  <a:prstClr val="black"/>
                </a:solidFill>
              </a:rPr>
              <a:t>Web Basics</a:t>
            </a:r>
            <a:br>
              <a:rPr lang="en-US" sz="2200" b="1" dirty="0">
                <a:solidFill>
                  <a:prstClr val="black"/>
                </a:solidFill>
              </a:rPr>
            </a:br>
            <a:r>
              <a:rPr lang="en-US" sz="2200" b="1" dirty="0">
                <a:solidFill>
                  <a:prstClr val="black"/>
                </a:solidFill>
              </a:rPr>
              <a:t>Re-Take Exams</a:t>
            </a:r>
            <a:endParaRPr lang="bg-BG" sz="2200" b="1" dirty="0">
              <a:solidFill>
                <a:prstClr val="black"/>
              </a:solidFill>
            </a:endParaRPr>
          </a:p>
          <a:p>
            <a:endParaRPr lang="en-US" sz="1600" dirty="0">
              <a:solidFill>
                <a:prstClr val="black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prstClr val="black"/>
                </a:solidFill>
              </a:rPr>
              <a:t>Second week of September 2017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8745" y="1393777"/>
            <a:ext cx="1574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19-May-2017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504205" y="1396130"/>
            <a:ext cx="1932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September-2017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8815" y="2117192"/>
            <a:ext cx="11772997" cy="517957"/>
            <a:chOff x="-153988" y="1990394"/>
            <a:chExt cx="11221462" cy="517957"/>
          </a:xfrm>
        </p:grpSpPr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-153988" y="2249541"/>
              <a:ext cx="11221462" cy="0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50780" y="1990394"/>
              <a:ext cx="0" cy="517957"/>
            </a:xfrm>
            <a:prstGeom prst="line">
              <a:avLst/>
            </a:prstGeom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18920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8389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3790338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511179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44013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632301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7696200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8996351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10297336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9646144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008812" y="2123713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-38532" y="2138356"/>
              <a:ext cx="0" cy="258978"/>
            </a:xfrm>
            <a:prstGeom prst="line">
              <a:avLst/>
            </a:prstGeom>
            <a:ln w="63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962866" y="1393777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bg-BG" sz="2000" dirty="0"/>
              <a:t>0</a:t>
            </a:r>
            <a:r>
              <a:rPr lang="en-US" sz="2000" dirty="0"/>
              <a:t>-July-2017</a:t>
            </a:r>
          </a:p>
        </p:txBody>
      </p: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9128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>
            <a:off x="2970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703667" y="213200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44598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>
            <a:off x="9066212" y="2265154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0470624" y="2132004"/>
            <a:ext cx="0" cy="517957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11809412" y="2261493"/>
            <a:ext cx="0" cy="258978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31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44" grpId="0" animBg="1"/>
      <p:bldP spid="4" grpId="0"/>
      <p:bldP spid="5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Bent 24"/>
          <p:cNvSpPr/>
          <p:nvPr/>
        </p:nvSpPr>
        <p:spPr>
          <a:xfrm flipV="1">
            <a:off x="2597961" y="4464526"/>
            <a:ext cx="1773379" cy="1449972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Professions @ SoftUni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26676" y="6182650"/>
            <a:ext cx="4734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https://softuni.bg/trainings/courses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Arrow: Bent 24"/>
          <p:cNvSpPr/>
          <p:nvPr/>
        </p:nvSpPr>
        <p:spPr>
          <a:xfrm>
            <a:off x="2603933" y="1538572"/>
            <a:ext cx="1767407" cy="1485100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Arrow: Right 38"/>
          <p:cNvSpPr/>
          <p:nvPr/>
        </p:nvSpPr>
        <p:spPr>
          <a:xfrm rot="19926997">
            <a:off x="3982608" y="319332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Arrow: Right 39"/>
          <p:cNvSpPr/>
          <p:nvPr/>
        </p:nvSpPr>
        <p:spPr>
          <a:xfrm rot="1386174">
            <a:off x="4009261" y="3977981"/>
            <a:ext cx="371272" cy="304800"/>
          </a:xfrm>
          <a:prstGeom prst="rightArrow">
            <a:avLst>
              <a:gd name="adj1" fmla="val 50000"/>
              <a:gd name="adj2" fmla="val 43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676" y="5747823"/>
            <a:ext cx="3934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https://softuni.bg/curriculum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5468" y="2506333"/>
            <a:ext cx="2390622" cy="2475533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 Module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17798" y="3099185"/>
            <a:ext cx="2125962" cy="806724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Fundamentals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7799" y="4019165"/>
            <a:ext cx="2125962" cy="825542"/>
          </a:xfrm>
          <a:prstGeom prst="roundRect">
            <a:avLst>
              <a:gd name="adj" fmla="val 7452"/>
            </a:avLst>
          </a:prstGeom>
          <a:solidFill>
            <a:schemeClr val="accent1">
              <a:lumMod val="50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Technologies</a:t>
            </a:r>
          </a:p>
        </p:txBody>
      </p:sp>
      <p:sp>
        <p:nvSpPr>
          <p:cNvPr id="44" name="Arrow: Bent 27"/>
          <p:cNvSpPr/>
          <p:nvPr/>
        </p:nvSpPr>
        <p:spPr>
          <a:xfrm flipV="1">
            <a:off x="684919" y="2210216"/>
            <a:ext cx="723626" cy="1770151"/>
          </a:xfrm>
          <a:prstGeom prst="bentArrow">
            <a:avLst>
              <a:gd name="adj1" fmla="val 21646"/>
              <a:gd name="adj2" fmla="val 33078"/>
              <a:gd name="adj3" fmla="val 39879"/>
              <a:gd name="adj4" fmla="val 4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57268" y="1295400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57268" y="2582678"/>
            <a:ext cx="1167759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29250" y="3869956"/>
            <a:ext cx="149925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57268" y="5124824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PHP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942996" y="3924091"/>
            <a:ext cx="161284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41177" y="1295400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46041" y="2582678"/>
            <a:ext cx="99546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0041" y="1295400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 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0041" y="2582678"/>
            <a:ext cx="10668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29250" y="5124824"/>
            <a:ext cx="1499254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56" name="Arrow: Right 55"/>
          <p:cNvSpPr/>
          <p:nvPr/>
        </p:nvSpPr>
        <p:spPr>
          <a:xfrm>
            <a:off x="5698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Arrow: Right 56"/>
          <p:cNvSpPr/>
          <p:nvPr/>
        </p:nvSpPr>
        <p:spPr>
          <a:xfrm>
            <a:off x="72220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Arrow: Right 57"/>
          <p:cNvSpPr/>
          <p:nvPr/>
        </p:nvSpPr>
        <p:spPr>
          <a:xfrm>
            <a:off x="5698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Arrow: Right 58"/>
          <p:cNvSpPr/>
          <p:nvPr/>
        </p:nvSpPr>
        <p:spPr>
          <a:xfrm>
            <a:off x="7222077" y="2926204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Arrow: Right 59"/>
          <p:cNvSpPr/>
          <p:nvPr/>
        </p:nvSpPr>
        <p:spPr>
          <a:xfrm>
            <a:off x="6185204" y="4213900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Arrow: Right 60"/>
          <p:cNvSpPr/>
          <p:nvPr/>
        </p:nvSpPr>
        <p:spPr>
          <a:xfrm>
            <a:off x="6185204" y="547156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42996" y="5124824"/>
            <a:ext cx="1612844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3" name="Arrow: Right 62"/>
          <p:cNvSpPr/>
          <p:nvPr/>
        </p:nvSpPr>
        <p:spPr>
          <a:xfrm>
            <a:off x="8423204" y="546876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Arrow: Right 32"/>
          <p:cNvSpPr/>
          <p:nvPr/>
        </p:nvSpPr>
        <p:spPr>
          <a:xfrm>
            <a:off x="8413476" y="4197486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66996" y="3869956"/>
            <a:ext cx="1524000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270241" y="1295400"/>
            <a:ext cx="950621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7" name="Arrow: Right 66"/>
          <p:cNvSpPr/>
          <p:nvPr/>
        </p:nvSpPr>
        <p:spPr>
          <a:xfrm>
            <a:off x="8822277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270241" y="2589966"/>
            <a:ext cx="950621" cy="983730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 Core</a:t>
            </a:r>
          </a:p>
        </p:txBody>
      </p:sp>
      <p:sp>
        <p:nvSpPr>
          <p:cNvPr id="69" name="Arrow: Right 68"/>
          <p:cNvSpPr/>
          <p:nvPr/>
        </p:nvSpPr>
        <p:spPr>
          <a:xfrm>
            <a:off x="8822277" y="2933073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718041" y="1290105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42" name="Arrow: Right 41"/>
          <p:cNvSpPr/>
          <p:nvPr/>
        </p:nvSpPr>
        <p:spPr>
          <a:xfrm>
            <a:off x="10297785" y="1638508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18041" y="2589966"/>
            <a:ext cx="1154000" cy="991017"/>
          </a:xfrm>
          <a:prstGeom prst="roundRect">
            <a:avLst>
              <a:gd name="adj" fmla="val 7452"/>
            </a:avLst>
          </a:prstGeom>
          <a:solidFill>
            <a:schemeClr val="accent1">
              <a:lumMod val="75000"/>
              <a:alpha val="94902"/>
            </a:scheme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  <p:sp>
        <p:nvSpPr>
          <p:cNvPr id="71" name="Arrow: Right 70"/>
          <p:cNvSpPr/>
          <p:nvPr/>
        </p:nvSpPr>
        <p:spPr>
          <a:xfrm>
            <a:off x="10297785" y="2938369"/>
            <a:ext cx="37127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68" y="1219200"/>
            <a:ext cx="2255493" cy="991017"/>
          </a:xfrm>
          <a:prstGeom prst="roundRect">
            <a:avLst>
              <a:gd name="adj" fmla="val 7452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0135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5" grpId="0" animBg="1"/>
      <p:bldP spid="39" grpId="0" animBg="1"/>
      <p:bldP spid="40" grpId="0" animBg="1"/>
      <p:bldP spid="7" grpId="0" animBg="1"/>
      <p:bldP spid="6" grpId="0" animBg="1"/>
      <p:bldP spid="38" grpId="0" animBg="1"/>
      <p:bldP spid="44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41" grpId="0" animBg="1"/>
      <p:bldP spid="42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WordPress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81" y="92768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81" y="1974486"/>
            <a:ext cx="1518831" cy="17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</TotalTime>
  <Words>1082</Words>
  <Application>Microsoft Office PowerPoint</Application>
  <PresentationFormat>Custom</PresentationFormat>
  <Paragraphs>266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WordPress Basics</vt:lpstr>
      <vt:lpstr>Table of Contents</vt:lpstr>
      <vt:lpstr>Have a Question?</vt:lpstr>
      <vt:lpstr>SoftUni Diamond Partners</vt:lpstr>
      <vt:lpstr>Web Basics Module @ SoftUni</vt:lpstr>
      <vt:lpstr>Web Basics: Module Goals</vt:lpstr>
      <vt:lpstr>Web Basics Module at SoftUni – Timeline</vt:lpstr>
      <vt:lpstr>Professions @ SoftUni</vt:lpstr>
      <vt:lpstr>WordPress Basics</vt:lpstr>
      <vt:lpstr>WordPress Basics – Course Topics</vt:lpstr>
      <vt:lpstr>The Trainers Team</vt:lpstr>
      <vt:lpstr>Trainers Team</vt:lpstr>
      <vt:lpstr>Teaching Assistants</vt:lpstr>
      <vt:lpstr>WordPress Basics: More Details </vt:lpstr>
      <vt:lpstr>Training Duration – Wordpress Basics</vt:lpstr>
      <vt:lpstr>Why WordPress?</vt:lpstr>
      <vt:lpstr>Why English?</vt:lpstr>
      <vt:lpstr>WordPress Basics</vt:lpstr>
      <vt:lpstr>Scoring System for the “WordPress Basics"</vt:lpstr>
      <vt:lpstr>WordPress Basics Practical Project</vt:lpstr>
      <vt:lpstr>Sample Practical Projects</vt:lpstr>
      <vt:lpstr>Homework Assignments</vt:lpstr>
      <vt:lpstr>Resources</vt:lpstr>
      <vt:lpstr>Course Web Site &amp; Forums</vt:lpstr>
      <vt:lpstr>Facebook Group</vt:lpstr>
      <vt:lpstr>Slides and Videos</vt:lpstr>
      <vt:lpstr>WordPress Tutorials</vt:lpstr>
      <vt:lpstr>Software University Learning System (SULS)</vt:lpstr>
      <vt:lpstr>Recommended Software</vt:lpstr>
      <vt:lpstr>Summary</vt:lpstr>
      <vt:lpstr>WordPress Basics – Course Introduction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Basics: Course Introduction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Kristiyan Pamidov</cp:lastModifiedBy>
  <cp:revision>47</cp:revision>
  <dcterms:created xsi:type="dcterms:W3CDTF">2014-01-02T17:00:34Z</dcterms:created>
  <dcterms:modified xsi:type="dcterms:W3CDTF">2017-07-19T21:22:00Z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